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5203150" cy="36004500"/>
  <p:notesSz cx="6858000" cy="9144000"/>
  <p:defaultTextStyle>
    <a:defPPr>
      <a:defRPr lang="it-IT"/>
    </a:defPPr>
    <a:lvl1pPr marL="0" algn="l" defTabSz="3497580" rtl="0" eaLnBrk="1" latinLnBrk="0" hangingPunct="1">
      <a:defRPr sz="6900" kern="1200">
        <a:solidFill>
          <a:schemeClr val="tx1"/>
        </a:solidFill>
        <a:latin typeface="+mn-lt"/>
        <a:ea typeface="+mn-ea"/>
        <a:cs typeface="+mn-cs"/>
      </a:defRPr>
    </a:lvl1pPr>
    <a:lvl2pPr marL="1748790" algn="l" defTabSz="3497580" rtl="0" eaLnBrk="1" latinLnBrk="0" hangingPunct="1">
      <a:defRPr sz="6900" kern="1200">
        <a:solidFill>
          <a:schemeClr val="tx1"/>
        </a:solidFill>
        <a:latin typeface="+mn-lt"/>
        <a:ea typeface="+mn-ea"/>
        <a:cs typeface="+mn-cs"/>
      </a:defRPr>
    </a:lvl2pPr>
    <a:lvl3pPr marL="3497580" algn="l" defTabSz="3497580" rtl="0" eaLnBrk="1" latinLnBrk="0" hangingPunct="1">
      <a:defRPr sz="6900" kern="1200">
        <a:solidFill>
          <a:schemeClr val="tx1"/>
        </a:solidFill>
        <a:latin typeface="+mn-lt"/>
        <a:ea typeface="+mn-ea"/>
        <a:cs typeface="+mn-cs"/>
      </a:defRPr>
    </a:lvl3pPr>
    <a:lvl4pPr marL="5246370" algn="l" defTabSz="3497580" rtl="0" eaLnBrk="1" latinLnBrk="0" hangingPunct="1">
      <a:defRPr sz="6900" kern="1200">
        <a:solidFill>
          <a:schemeClr val="tx1"/>
        </a:solidFill>
        <a:latin typeface="+mn-lt"/>
        <a:ea typeface="+mn-ea"/>
        <a:cs typeface="+mn-cs"/>
      </a:defRPr>
    </a:lvl4pPr>
    <a:lvl5pPr marL="6995160" algn="l" defTabSz="3497580" rtl="0" eaLnBrk="1" latinLnBrk="0" hangingPunct="1">
      <a:defRPr sz="6900" kern="1200">
        <a:solidFill>
          <a:schemeClr val="tx1"/>
        </a:solidFill>
        <a:latin typeface="+mn-lt"/>
        <a:ea typeface="+mn-ea"/>
        <a:cs typeface="+mn-cs"/>
      </a:defRPr>
    </a:lvl5pPr>
    <a:lvl6pPr marL="8743950" algn="l" defTabSz="3497580" rtl="0" eaLnBrk="1" latinLnBrk="0" hangingPunct="1">
      <a:defRPr sz="6900" kern="1200">
        <a:solidFill>
          <a:schemeClr val="tx1"/>
        </a:solidFill>
        <a:latin typeface="+mn-lt"/>
        <a:ea typeface="+mn-ea"/>
        <a:cs typeface="+mn-cs"/>
      </a:defRPr>
    </a:lvl6pPr>
    <a:lvl7pPr marL="10492740" algn="l" defTabSz="3497580" rtl="0" eaLnBrk="1" latinLnBrk="0" hangingPunct="1">
      <a:defRPr sz="6900" kern="1200">
        <a:solidFill>
          <a:schemeClr val="tx1"/>
        </a:solidFill>
        <a:latin typeface="+mn-lt"/>
        <a:ea typeface="+mn-ea"/>
        <a:cs typeface="+mn-cs"/>
      </a:defRPr>
    </a:lvl7pPr>
    <a:lvl8pPr marL="12241530" algn="l" defTabSz="3497580" rtl="0" eaLnBrk="1" latinLnBrk="0" hangingPunct="1">
      <a:defRPr sz="6900" kern="1200">
        <a:solidFill>
          <a:schemeClr val="tx1"/>
        </a:solidFill>
        <a:latin typeface="+mn-lt"/>
        <a:ea typeface="+mn-ea"/>
        <a:cs typeface="+mn-cs"/>
      </a:defRPr>
    </a:lvl8pPr>
    <a:lvl9pPr marL="13990320" algn="l" defTabSz="3497580" rtl="0" eaLnBrk="1" latinLnBrk="0" hangingPunct="1">
      <a:defRPr sz="69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2976" y="-144"/>
      </p:cViewPr>
      <p:guideLst>
        <p:guide orient="horz" pos="11340"/>
        <p:guide pos="7938"/>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890236" y="11184734"/>
            <a:ext cx="21422678" cy="7717631"/>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3780473" y="20402550"/>
            <a:ext cx="17642205" cy="9201150"/>
          </a:xfrm>
        </p:spPr>
        <p:txBody>
          <a:bodyPr/>
          <a:lstStyle>
            <a:lvl1pPr marL="0" indent="0" algn="ctr">
              <a:buNone/>
              <a:defRPr>
                <a:solidFill>
                  <a:schemeClr val="tx1">
                    <a:tint val="75000"/>
                  </a:schemeClr>
                </a:solidFill>
              </a:defRPr>
            </a:lvl1pPr>
            <a:lvl2pPr marL="1748790" indent="0" algn="ctr">
              <a:buNone/>
              <a:defRPr>
                <a:solidFill>
                  <a:schemeClr val="tx1">
                    <a:tint val="75000"/>
                  </a:schemeClr>
                </a:solidFill>
              </a:defRPr>
            </a:lvl2pPr>
            <a:lvl3pPr marL="3497580" indent="0" algn="ctr">
              <a:buNone/>
              <a:defRPr>
                <a:solidFill>
                  <a:schemeClr val="tx1">
                    <a:tint val="75000"/>
                  </a:schemeClr>
                </a:solidFill>
              </a:defRPr>
            </a:lvl3pPr>
            <a:lvl4pPr marL="5246370" indent="0" algn="ctr">
              <a:buNone/>
              <a:defRPr>
                <a:solidFill>
                  <a:schemeClr val="tx1">
                    <a:tint val="75000"/>
                  </a:schemeClr>
                </a:solidFill>
              </a:defRPr>
            </a:lvl4pPr>
            <a:lvl5pPr marL="6995160" indent="0" algn="ctr">
              <a:buNone/>
              <a:defRPr>
                <a:solidFill>
                  <a:schemeClr val="tx1">
                    <a:tint val="75000"/>
                  </a:schemeClr>
                </a:solidFill>
              </a:defRPr>
            </a:lvl5pPr>
            <a:lvl6pPr marL="8743950" indent="0" algn="ctr">
              <a:buNone/>
              <a:defRPr>
                <a:solidFill>
                  <a:schemeClr val="tx1">
                    <a:tint val="75000"/>
                  </a:schemeClr>
                </a:solidFill>
              </a:defRPr>
            </a:lvl6pPr>
            <a:lvl7pPr marL="10492740" indent="0" algn="ctr">
              <a:buNone/>
              <a:defRPr>
                <a:solidFill>
                  <a:schemeClr val="tx1">
                    <a:tint val="75000"/>
                  </a:schemeClr>
                </a:solidFill>
              </a:defRPr>
            </a:lvl7pPr>
            <a:lvl8pPr marL="12241530" indent="0" algn="ctr">
              <a:buNone/>
              <a:defRPr>
                <a:solidFill>
                  <a:schemeClr val="tx1">
                    <a:tint val="75000"/>
                  </a:schemeClr>
                </a:solidFill>
              </a:defRPr>
            </a:lvl8pPr>
            <a:lvl9pPr marL="1399032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14/09/2015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14/09/2015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18272284" y="1441852"/>
            <a:ext cx="5670709" cy="30720506"/>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260157" y="1441852"/>
            <a:ext cx="16592074" cy="30720506"/>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14/09/2015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14/09/2015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990875" y="23136228"/>
            <a:ext cx="21422678" cy="7150894"/>
          </a:xfrm>
        </p:spPr>
        <p:txBody>
          <a:bodyPr anchor="t"/>
          <a:lstStyle>
            <a:lvl1pPr algn="l">
              <a:defRPr sz="153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1990875" y="15260246"/>
            <a:ext cx="21422678" cy="7875982"/>
          </a:xfrm>
        </p:spPr>
        <p:txBody>
          <a:bodyPr anchor="b"/>
          <a:lstStyle>
            <a:lvl1pPr marL="0" indent="0">
              <a:buNone/>
              <a:defRPr sz="7700">
                <a:solidFill>
                  <a:schemeClr val="tx1">
                    <a:tint val="75000"/>
                  </a:schemeClr>
                </a:solidFill>
              </a:defRPr>
            </a:lvl1pPr>
            <a:lvl2pPr marL="1748790" indent="0">
              <a:buNone/>
              <a:defRPr sz="6900">
                <a:solidFill>
                  <a:schemeClr val="tx1">
                    <a:tint val="75000"/>
                  </a:schemeClr>
                </a:solidFill>
              </a:defRPr>
            </a:lvl2pPr>
            <a:lvl3pPr marL="3497580" indent="0">
              <a:buNone/>
              <a:defRPr sz="6100">
                <a:solidFill>
                  <a:schemeClr val="tx1">
                    <a:tint val="75000"/>
                  </a:schemeClr>
                </a:solidFill>
              </a:defRPr>
            </a:lvl3pPr>
            <a:lvl4pPr marL="5246370" indent="0">
              <a:buNone/>
              <a:defRPr sz="5400">
                <a:solidFill>
                  <a:schemeClr val="tx1">
                    <a:tint val="75000"/>
                  </a:schemeClr>
                </a:solidFill>
              </a:defRPr>
            </a:lvl4pPr>
            <a:lvl5pPr marL="6995160" indent="0">
              <a:buNone/>
              <a:defRPr sz="5400">
                <a:solidFill>
                  <a:schemeClr val="tx1">
                    <a:tint val="75000"/>
                  </a:schemeClr>
                </a:solidFill>
              </a:defRPr>
            </a:lvl5pPr>
            <a:lvl6pPr marL="8743950" indent="0">
              <a:buNone/>
              <a:defRPr sz="5400">
                <a:solidFill>
                  <a:schemeClr val="tx1">
                    <a:tint val="75000"/>
                  </a:schemeClr>
                </a:solidFill>
              </a:defRPr>
            </a:lvl6pPr>
            <a:lvl7pPr marL="10492740" indent="0">
              <a:buNone/>
              <a:defRPr sz="5400">
                <a:solidFill>
                  <a:schemeClr val="tx1">
                    <a:tint val="75000"/>
                  </a:schemeClr>
                </a:solidFill>
              </a:defRPr>
            </a:lvl7pPr>
            <a:lvl8pPr marL="12241530" indent="0">
              <a:buNone/>
              <a:defRPr sz="5400">
                <a:solidFill>
                  <a:schemeClr val="tx1">
                    <a:tint val="75000"/>
                  </a:schemeClr>
                </a:solidFill>
              </a:defRPr>
            </a:lvl8pPr>
            <a:lvl9pPr marL="13990320" indent="0">
              <a:buNone/>
              <a:defRPr sz="5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14/09/2015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260158" y="8401053"/>
            <a:ext cx="11131391" cy="23761306"/>
          </a:xfrm>
        </p:spPr>
        <p:txBody>
          <a:bodyPr/>
          <a:lstStyle>
            <a:lvl1pPr>
              <a:defRPr sz="10700"/>
            </a:lvl1pPr>
            <a:lvl2pPr>
              <a:defRPr sz="9200"/>
            </a:lvl2pPr>
            <a:lvl3pPr>
              <a:defRPr sz="7700"/>
            </a:lvl3pPr>
            <a:lvl4pPr>
              <a:defRPr sz="6900"/>
            </a:lvl4pPr>
            <a:lvl5pPr>
              <a:defRPr sz="6900"/>
            </a:lvl5pPr>
            <a:lvl6pPr>
              <a:defRPr sz="6900"/>
            </a:lvl6pPr>
            <a:lvl7pPr>
              <a:defRPr sz="6900"/>
            </a:lvl7pPr>
            <a:lvl8pPr>
              <a:defRPr sz="6900"/>
            </a:lvl8pPr>
            <a:lvl9pPr>
              <a:defRPr sz="69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12811601" y="8401053"/>
            <a:ext cx="11131391" cy="23761306"/>
          </a:xfrm>
        </p:spPr>
        <p:txBody>
          <a:bodyPr/>
          <a:lstStyle>
            <a:lvl1pPr>
              <a:defRPr sz="10700"/>
            </a:lvl1pPr>
            <a:lvl2pPr>
              <a:defRPr sz="9200"/>
            </a:lvl2pPr>
            <a:lvl3pPr>
              <a:defRPr sz="7700"/>
            </a:lvl3pPr>
            <a:lvl4pPr>
              <a:defRPr sz="6900"/>
            </a:lvl4pPr>
            <a:lvl5pPr>
              <a:defRPr sz="6900"/>
            </a:lvl5pPr>
            <a:lvl6pPr>
              <a:defRPr sz="6900"/>
            </a:lvl6pPr>
            <a:lvl7pPr>
              <a:defRPr sz="6900"/>
            </a:lvl7pPr>
            <a:lvl8pPr>
              <a:defRPr sz="6900"/>
            </a:lvl8pPr>
            <a:lvl9pPr>
              <a:defRPr sz="69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14/09/2015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1260158" y="8059343"/>
            <a:ext cx="11135768" cy="3358751"/>
          </a:xfrm>
        </p:spPr>
        <p:txBody>
          <a:bodyPr anchor="b"/>
          <a:lstStyle>
            <a:lvl1pPr marL="0" indent="0">
              <a:buNone/>
              <a:defRPr sz="9200" b="1"/>
            </a:lvl1pPr>
            <a:lvl2pPr marL="1748790" indent="0">
              <a:buNone/>
              <a:defRPr sz="7700" b="1"/>
            </a:lvl2pPr>
            <a:lvl3pPr marL="3497580" indent="0">
              <a:buNone/>
              <a:defRPr sz="6900" b="1"/>
            </a:lvl3pPr>
            <a:lvl4pPr marL="5246370" indent="0">
              <a:buNone/>
              <a:defRPr sz="6100" b="1"/>
            </a:lvl4pPr>
            <a:lvl5pPr marL="6995160" indent="0">
              <a:buNone/>
              <a:defRPr sz="6100" b="1"/>
            </a:lvl5pPr>
            <a:lvl6pPr marL="8743950" indent="0">
              <a:buNone/>
              <a:defRPr sz="6100" b="1"/>
            </a:lvl6pPr>
            <a:lvl7pPr marL="10492740" indent="0">
              <a:buNone/>
              <a:defRPr sz="6100" b="1"/>
            </a:lvl7pPr>
            <a:lvl8pPr marL="12241530" indent="0">
              <a:buNone/>
              <a:defRPr sz="6100" b="1"/>
            </a:lvl8pPr>
            <a:lvl9pPr marL="13990320" indent="0">
              <a:buNone/>
              <a:defRPr sz="6100" b="1"/>
            </a:lvl9pPr>
          </a:lstStyle>
          <a:p>
            <a:pPr lvl="0"/>
            <a:r>
              <a:rPr lang="it-IT" smtClean="0"/>
              <a:t>Fare clic per modificare stili del testo dello schema</a:t>
            </a:r>
          </a:p>
        </p:txBody>
      </p:sp>
      <p:sp>
        <p:nvSpPr>
          <p:cNvPr id="4" name="Segnaposto contenuto 3"/>
          <p:cNvSpPr>
            <a:spLocks noGrp="1"/>
          </p:cNvSpPr>
          <p:nvPr>
            <p:ph sz="half" idx="2"/>
          </p:nvPr>
        </p:nvSpPr>
        <p:spPr>
          <a:xfrm>
            <a:off x="1260158" y="11418094"/>
            <a:ext cx="11135768" cy="20744262"/>
          </a:xfrm>
        </p:spPr>
        <p:txBody>
          <a:bodyPr/>
          <a:lstStyle>
            <a:lvl1pPr>
              <a:defRPr sz="9200"/>
            </a:lvl1pPr>
            <a:lvl2pPr>
              <a:defRPr sz="7700"/>
            </a:lvl2pPr>
            <a:lvl3pPr>
              <a:defRPr sz="6900"/>
            </a:lvl3pPr>
            <a:lvl4pPr>
              <a:defRPr sz="6100"/>
            </a:lvl4pPr>
            <a:lvl5pPr>
              <a:defRPr sz="6100"/>
            </a:lvl5pPr>
            <a:lvl6pPr>
              <a:defRPr sz="6100"/>
            </a:lvl6pPr>
            <a:lvl7pPr>
              <a:defRPr sz="6100"/>
            </a:lvl7pPr>
            <a:lvl8pPr>
              <a:defRPr sz="6100"/>
            </a:lvl8pPr>
            <a:lvl9pPr>
              <a:defRPr sz="61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12802852" y="8059343"/>
            <a:ext cx="11140142" cy="3358751"/>
          </a:xfrm>
        </p:spPr>
        <p:txBody>
          <a:bodyPr anchor="b"/>
          <a:lstStyle>
            <a:lvl1pPr marL="0" indent="0">
              <a:buNone/>
              <a:defRPr sz="9200" b="1"/>
            </a:lvl1pPr>
            <a:lvl2pPr marL="1748790" indent="0">
              <a:buNone/>
              <a:defRPr sz="7700" b="1"/>
            </a:lvl2pPr>
            <a:lvl3pPr marL="3497580" indent="0">
              <a:buNone/>
              <a:defRPr sz="6900" b="1"/>
            </a:lvl3pPr>
            <a:lvl4pPr marL="5246370" indent="0">
              <a:buNone/>
              <a:defRPr sz="6100" b="1"/>
            </a:lvl4pPr>
            <a:lvl5pPr marL="6995160" indent="0">
              <a:buNone/>
              <a:defRPr sz="6100" b="1"/>
            </a:lvl5pPr>
            <a:lvl6pPr marL="8743950" indent="0">
              <a:buNone/>
              <a:defRPr sz="6100" b="1"/>
            </a:lvl6pPr>
            <a:lvl7pPr marL="10492740" indent="0">
              <a:buNone/>
              <a:defRPr sz="6100" b="1"/>
            </a:lvl7pPr>
            <a:lvl8pPr marL="12241530" indent="0">
              <a:buNone/>
              <a:defRPr sz="6100" b="1"/>
            </a:lvl8pPr>
            <a:lvl9pPr marL="13990320" indent="0">
              <a:buNone/>
              <a:defRPr sz="61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12802852" y="11418094"/>
            <a:ext cx="11140142" cy="20744262"/>
          </a:xfrm>
        </p:spPr>
        <p:txBody>
          <a:bodyPr/>
          <a:lstStyle>
            <a:lvl1pPr>
              <a:defRPr sz="9200"/>
            </a:lvl1pPr>
            <a:lvl2pPr>
              <a:defRPr sz="7700"/>
            </a:lvl2pPr>
            <a:lvl3pPr>
              <a:defRPr sz="6900"/>
            </a:lvl3pPr>
            <a:lvl4pPr>
              <a:defRPr sz="6100"/>
            </a:lvl4pPr>
            <a:lvl5pPr>
              <a:defRPr sz="6100"/>
            </a:lvl5pPr>
            <a:lvl6pPr>
              <a:defRPr sz="6100"/>
            </a:lvl6pPr>
            <a:lvl7pPr>
              <a:defRPr sz="6100"/>
            </a:lvl7pPr>
            <a:lvl8pPr>
              <a:defRPr sz="6100"/>
            </a:lvl8pPr>
            <a:lvl9pPr>
              <a:defRPr sz="61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14/09/2015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14/09/2015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14/09/2015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260159" y="1433512"/>
            <a:ext cx="8291663" cy="6100763"/>
          </a:xfrm>
        </p:spPr>
        <p:txBody>
          <a:bodyPr anchor="b"/>
          <a:lstStyle>
            <a:lvl1pPr algn="l">
              <a:defRPr sz="7700" b="1"/>
            </a:lvl1pPr>
          </a:lstStyle>
          <a:p>
            <a:r>
              <a:rPr lang="it-IT" smtClean="0"/>
              <a:t>Fare clic per modificare lo stile del titolo</a:t>
            </a:r>
            <a:endParaRPr lang="it-IT"/>
          </a:p>
        </p:txBody>
      </p:sp>
      <p:sp>
        <p:nvSpPr>
          <p:cNvPr id="3" name="Segnaposto contenuto 2"/>
          <p:cNvSpPr>
            <a:spLocks noGrp="1"/>
          </p:cNvSpPr>
          <p:nvPr>
            <p:ph idx="1"/>
          </p:nvPr>
        </p:nvSpPr>
        <p:spPr>
          <a:xfrm>
            <a:off x="9853732" y="1433515"/>
            <a:ext cx="14089261" cy="30728843"/>
          </a:xfrm>
        </p:spPr>
        <p:txBody>
          <a:bodyPr/>
          <a:lstStyle>
            <a:lvl1pPr>
              <a:defRPr sz="12200"/>
            </a:lvl1pPr>
            <a:lvl2pPr>
              <a:defRPr sz="10700"/>
            </a:lvl2pPr>
            <a:lvl3pPr>
              <a:defRPr sz="9200"/>
            </a:lvl3pPr>
            <a:lvl4pPr>
              <a:defRPr sz="7700"/>
            </a:lvl4pPr>
            <a:lvl5pPr>
              <a:defRPr sz="7700"/>
            </a:lvl5pPr>
            <a:lvl6pPr>
              <a:defRPr sz="7700"/>
            </a:lvl6pPr>
            <a:lvl7pPr>
              <a:defRPr sz="7700"/>
            </a:lvl7pPr>
            <a:lvl8pPr>
              <a:defRPr sz="7700"/>
            </a:lvl8pPr>
            <a:lvl9pPr>
              <a:defRPr sz="77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1260159" y="7534278"/>
            <a:ext cx="8291663" cy="24628081"/>
          </a:xfrm>
        </p:spPr>
        <p:txBody>
          <a:bodyPr/>
          <a:lstStyle>
            <a:lvl1pPr marL="0" indent="0">
              <a:buNone/>
              <a:defRPr sz="5400"/>
            </a:lvl1pPr>
            <a:lvl2pPr marL="1748790" indent="0">
              <a:buNone/>
              <a:defRPr sz="4600"/>
            </a:lvl2pPr>
            <a:lvl3pPr marL="3497580" indent="0">
              <a:buNone/>
              <a:defRPr sz="3800"/>
            </a:lvl3pPr>
            <a:lvl4pPr marL="5246370" indent="0">
              <a:buNone/>
              <a:defRPr sz="3400"/>
            </a:lvl4pPr>
            <a:lvl5pPr marL="6995160" indent="0">
              <a:buNone/>
              <a:defRPr sz="3400"/>
            </a:lvl5pPr>
            <a:lvl6pPr marL="8743950" indent="0">
              <a:buNone/>
              <a:defRPr sz="3400"/>
            </a:lvl6pPr>
            <a:lvl7pPr marL="10492740" indent="0">
              <a:buNone/>
              <a:defRPr sz="3400"/>
            </a:lvl7pPr>
            <a:lvl8pPr marL="12241530" indent="0">
              <a:buNone/>
              <a:defRPr sz="3400"/>
            </a:lvl8pPr>
            <a:lvl9pPr marL="13990320" indent="0">
              <a:buNone/>
              <a:defRPr sz="34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14/09/2015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939994" y="25203150"/>
            <a:ext cx="15121890" cy="2975375"/>
          </a:xfrm>
        </p:spPr>
        <p:txBody>
          <a:bodyPr anchor="b"/>
          <a:lstStyle>
            <a:lvl1pPr algn="l">
              <a:defRPr sz="77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4939994" y="3217069"/>
            <a:ext cx="15121890" cy="21602700"/>
          </a:xfrm>
        </p:spPr>
        <p:txBody>
          <a:bodyPr/>
          <a:lstStyle>
            <a:lvl1pPr marL="0" indent="0">
              <a:buNone/>
              <a:defRPr sz="12200"/>
            </a:lvl1pPr>
            <a:lvl2pPr marL="1748790" indent="0">
              <a:buNone/>
              <a:defRPr sz="10700"/>
            </a:lvl2pPr>
            <a:lvl3pPr marL="3497580" indent="0">
              <a:buNone/>
              <a:defRPr sz="9200"/>
            </a:lvl3pPr>
            <a:lvl4pPr marL="5246370" indent="0">
              <a:buNone/>
              <a:defRPr sz="7700"/>
            </a:lvl4pPr>
            <a:lvl5pPr marL="6995160" indent="0">
              <a:buNone/>
              <a:defRPr sz="7700"/>
            </a:lvl5pPr>
            <a:lvl6pPr marL="8743950" indent="0">
              <a:buNone/>
              <a:defRPr sz="7700"/>
            </a:lvl6pPr>
            <a:lvl7pPr marL="10492740" indent="0">
              <a:buNone/>
              <a:defRPr sz="7700"/>
            </a:lvl7pPr>
            <a:lvl8pPr marL="12241530" indent="0">
              <a:buNone/>
              <a:defRPr sz="7700"/>
            </a:lvl8pPr>
            <a:lvl9pPr marL="13990320" indent="0">
              <a:buNone/>
              <a:defRPr sz="7700"/>
            </a:lvl9pPr>
          </a:lstStyle>
          <a:p>
            <a:endParaRPr lang="it-IT"/>
          </a:p>
        </p:txBody>
      </p:sp>
      <p:sp>
        <p:nvSpPr>
          <p:cNvPr id="4" name="Segnaposto testo 3"/>
          <p:cNvSpPr>
            <a:spLocks noGrp="1"/>
          </p:cNvSpPr>
          <p:nvPr>
            <p:ph type="body" sz="half" idx="2"/>
          </p:nvPr>
        </p:nvSpPr>
        <p:spPr>
          <a:xfrm>
            <a:off x="4939994" y="28178524"/>
            <a:ext cx="15121890" cy="4225526"/>
          </a:xfrm>
        </p:spPr>
        <p:txBody>
          <a:bodyPr/>
          <a:lstStyle>
            <a:lvl1pPr marL="0" indent="0">
              <a:buNone/>
              <a:defRPr sz="5400"/>
            </a:lvl1pPr>
            <a:lvl2pPr marL="1748790" indent="0">
              <a:buNone/>
              <a:defRPr sz="4600"/>
            </a:lvl2pPr>
            <a:lvl3pPr marL="3497580" indent="0">
              <a:buNone/>
              <a:defRPr sz="3800"/>
            </a:lvl3pPr>
            <a:lvl4pPr marL="5246370" indent="0">
              <a:buNone/>
              <a:defRPr sz="3400"/>
            </a:lvl4pPr>
            <a:lvl5pPr marL="6995160" indent="0">
              <a:buNone/>
              <a:defRPr sz="3400"/>
            </a:lvl5pPr>
            <a:lvl6pPr marL="8743950" indent="0">
              <a:buNone/>
              <a:defRPr sz="3400"/>
            </a:lvl6pPr>
            <a:lvl7pPr marL="10492740" indent="0">
              <a:buNone/>
              <a:defRPr sz="3400"/>
            </a:lvl7pPr>
            <a:lvl8pPr marL="12241530" indent="0">
              <a:buNone/>
              <a:defRPr sz="3400"/>
            </a:lvl8pPr>
            <a:lvl9pPr marL="13990320" indent="0">
              <a:buNone/>
              <a:defRPr sz="34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14/09/2015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260158" y="1441850"/>
            <a:ext cx="22682835" cy="6000750"/>
          </a:xfrm>
          <a:prstGeom prst="rect">
            <a:avLst/>
          </a:prstGeom>
        </p:spPr>
        <p:txBody>
          <a:bodyPr vert="horz" lIns="349758" tIns="174879" rIns="349758" bIns="174879"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1260158" y="8401053"/>
            <a:ext cx="22682835" cy="23761306"/>
          </a:xfrm>
          <a:prstGeom prst="rect">
            <a:avLst/>
          </a:prstGeom>
        </p:spPr>
        <p:txBody>
          <a:bodyPr vert="horz" lIns="349758" tIns="174879" rIns="349758" bIns="174879"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1260158" y="33370840"/>
            <a:ext cx="5880735" cy="1916906"/>
          </a:xfrm>
          <a:prstGeom prst="rect">
            <a:avLst/>
          </a:prstGeom>
        </p:spPr>
        <p:txBody>
          <a:bodyPr vert="horz" lIns="349758" tIns="174879" rIns="349758" bIns="174879" rtlCol="0" anchor="ctr"/>
          <a:lstStyle>
            <a:lvl1pPr algn="l">
              <a:defRPr sz="4600">
                <a:solidFill>
                  <a:schemeClr val="tx1">
                    <a:tint val="75000"/>
                  </a:schemeClr>
                </a:solidFill>
              </a:defRPr>
            </a:lvl1pPr>
          </a:lstStyle>
          <a:p>
            <a:fld id="{4B6055F8-1D02-4417-9241-55C834FD9970}" type="datetimeFigureOut">
              <a:rPr lang="it-IT" smtClean="0"/>
              <a:pPr/>
              <a:t>14/09/2015</a:t>
            </a:fld>
            <a:endParaRPr lang="it-IT"/>
          </a:p>
        </p:txBody>
      </p:sp>
      <p:sp>
        <p:nvSpPr>
          <p:cNvPr id="5" name="Segnaposto piè di pagina 4"/>
          <p:cNvSpPr>
            <a:spLocks noGrp="1"/>
          </p:cNvSpPr>
          <p:nvPr>
            <p:ph type="ftr" sz="quarter" idx="3"/>
          </p:nvPr>
        </p:nvSpPr>
        <p:spPr>
          <a:xfrm>
            <a:off x="8611076" y="33370840"/>
            <a:ext cx="7980998" cy="1916906"/>
          </a:xfrm>
          <a:prstGeom prst="rect">
            <a:avLst/>
          </a:prstGeom>
        </p:spPr>
        <p:txBody>
          <a:bodyPr vert="horz" lIns="349758" tIns="174879" rIns="349758" bIns="174879" rtlCol="0" anchor="ctr"/>
          <a:lstStyle>
            <a:lvl1pPr algn="ctr">
              <a:defRPr sz="46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18062258" y="33370840"/>
            <a:ext cx="5880735" cy="1916906"/>
          </a:xfrm>
          <a:prstGeom prst="rect">
            <a:avLst/>
          </a:prstGeom>
        </p:spPr>
        <p:txBody>
          <a:bodyPr vert="horz" lIns="349758" tIns="174879" rIns="349758" bIns="174879" rtlCol="0" anchor="ctr"/>
          <a:lstStyle>
            <a:lvl1pPr algn="r">
              <a:defRPr sz="4600">
                <a:solidFill>
                  <a:schemeClr val="tx1">
                    <a:tint val="75000"/>
                  </a:schemeClr>
                </a:solidFill>
              </a:defRPr>
            </a:lvl1pPr>
          </a:lstStyle>
          <a:p>
            <a:fld id="{B007B441-5312-499D-93C3-6E37886527FA}"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97580" rtl="0" eaLnBrk="1" latinLnBrk="0" hangingPunct="1">
        <a:spcBef>
          <a:spcPct val="0"/>
        </a:spcBef>
        <a:buNone/>
        <a:defRPr sz="16800" kern="1200">
          <a:solidFill>
            <a:schemeClr val="tx1"/>
          </a:solidFill>
          <a:latin typeface="+mj-lt"/>
          <a:ea typeface="+mj-ea"/>
          <a:cs typeface="+mj-cs"/>
        </a:defRPr>
      </a:lvl1pPr>
    </p:titleStyle>
    <p:bodyStyle>
      <a:lvl1pPr marL="1311593" indent="-1311593" algn="l" defTabSz="3497580" rtl="0" eaLnBrk="1" latinLnBrk="0" hangingPunct="1">
        <a:spcBef>
          <a:spcPct val="20000"/>
        </a:spcBef>
        <a:buFont typeface="Arial" pitchFamily="34" charset="0"/>
        <a:buChar char="•"/>
        <a:defRPr sz="12200" kern="1200">
          <a:solidFill>
            <a:schemeClr val="tx1"/>
          </a:solidFill>
          <a:latin typeface="+mn-lt"/>
          <a:ea typeface="+mn-ea"/>
          <a:cs typeface="+mn-cs"/>
        </a:defRPr>
      </a:lvl1pPr>
      <a:lvl2pPr marL="2841784" indent="-1092994" algn="l" defTabSz="3497580" rtl="0" eaLnBrk="1" latinLnBrk="0" hangingPunct="1">
        <a:spcBef>
          <a:spcPct val="20000"/>
        </a:spcBef>
        <a:buFont typeface="Arial" pitchFamily="34" charset="0"/>
        <a:buChar char="–"/>
        <a:defRPr sz="10700" kern="1200">
          <a:solidFill>
            <a:schemeClr val="tx1"/>
          </a:solidFill>
          <a:latin typeface="+mn-lt"/>
          <a:ea typeface="+mn-ea"/>
          <a:cs typeface="+mn-cs"/>
        </a:defRPr>
      </a:lvl2pPr>
      <a:lvl3pPr marL="4371975" indent="-874395" algn="l" defTabSz="3497580" rtl="0" eaLnBrk="1" latinLnBrk="0" hangingPunct="1">
        <a:spcBef>
          <a:spcPct val="20000"/>
        </a:spcBef>
        <a:buFont typeface="Arial" pitchFamily="34" charset="0"/>
        <a:buChar char="•"/>
        <a:defRPr sz="9200" kern="1200">
          <a:solidFill>
            <a:schemeClr val="tx1"/>
          </a:solidFill>
          <a:latin typeface="+mn-lt"/>
          <a:ea typeface="+mn-ea"/>
          <a:cs typeface="+mn-cs"/>
        </a:defRPr>
      </a:lvl3pPr>
      <a:lvl4pPr marL="612076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4pPr>
      <a:lvl5pPr marL="786955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5pPr>
      <a:lvl6pPr marL="961834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6pPr>
      <a:lvl7pPr marL="1136713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7pPr>
      <a:lvl8pPr marL="1311592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8pPr>
      <a:lvl9pPr marL="1486471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9pPr>
    </p:bodyStyle>
    <p:otherStyle>
      <a:defPPr>
        <a:defRPr lang="it-IT"/>
      </a:defPPr>
      <a:lvl1pPr marL="0" algn="l" defTabSz="3497580" rtl="0" eaLnBrk="1" latinLnBrk="0" hangingPunct="1">
        <a:defRPr sz="6900" kern="1200">
          <a:solidFill>
            <a:schemeClr val="tx1"/>
          </a:solidFill>
          <a:latin typeface="+mn-lt"/>
          <a:ea typeface="+mn-ea"/>
          <a:cs typeface="+mn-cs"/>
        </a:defRPr>
      </a:lvl1pPr>
      <a:lvl2pPr marL="1748790" algn="l" defTabSz="3497580" rtl="0" eaLnBrk="1" latinLnBrk="0" hangingPunct="1">
        <a:defRPr sz="6900" kern="1200">
          <a:solidFill>
            <a:schemeClr val="tx1"/>
          </a:solidFill>
          <a:latin typeface="+mn-lt"/>
          <a:ea typeface="+mn-ea"/>
          <a:cs typeface="+mn-cs"/>
        </a:defRPr>
      </a:lvl2pPr>
      <a:lvl3pPr marL="3497580" algn="l" defTabSz="3497580" rtl="0" eaLnBrk="1" latinLnBrk="0" hangingPunct="1">
        <a:defRPr sz="6900" kern="1200">
          <a:solidFill>
            <a:schemeClr val="tx1"/>
          </a:solidFill>
          <a:latin typeface="+mn-lt"/>
          <a:ea typeface="+mn-ea"/>
          <a:cs typeface="+mn-cs"/>
        </a:defRPr>
      </a:lvl3pPr>
      <a:lvl4pPr marL="5246370" algn="l" defTabSz="3497580" rtl="0" eaLnBrk="1" latinLnBrk="0" hangingPunct="1">
        <a:defRPr sz="6900" kern="1200">
          <a:solidFill>
            <a:schemeClr val="tx1"/>
          </a:solidFill>
          <a:latin typeface="+mn-lt"/>
          <a:ea typeface="+mn-ea"/>
          <a:cs typeface="+mn-cs"/>
        </a:defRPr>
      </a:lvl4pPr>
      <a:lvl5pPr marL="6995160" algn="l" defTabSz="3497580" rtl="0" eaLnBrk="1" latinLnBrk="0" hangingPunct="1">
        <a:defRPr sz="6900" kern="1200">
          <a:solidFill>
            <a:schemeClr val="tx1"/>
          </a:solidFill>
          <a:latin typeface="+mn-lt"/>
          <a:ea typeface="+mn-ea"/>
          <a:cs typeface="+mn-cs"/>
        </a:defRPr>
      </a:lvl5pPr>
      <a:lvl6pPr marL="8743950" algn="l" defTabSz="3497580" rtl="0" eaLnBrk="1" latinLnBrk="0" hangingPunct="1">
        <a:defRPr sz="6900" kern="1200">
          <a:solidFill>
            <a:schemeClr val="tx1"/>
          </a:solidFill>
          <a:latin typeface="+mn-lt"/>
          <a:ea typeface="+mn-ea"/>
          <a:cs typeface="+mn-cs"/>
        </a:defRPr>
      </a:lvl6pPr>
      <a:lvl7pPr marL="10492740" algn="l" defTabSz="3497580" rtl="0" eaLnBrk="1" latinLnBrk="0" hangingPunct="1">
        <a:defRPr sz="6900" kern="1200">
          <a:solidFill>
            <a:schemeClr val="tx1"/>
          </a:solidFill>
          <a:latin typeface="+mn-lt"/>
          <a:ea typeface="+mn-ea"/>
          <a:cs typeface="+mn-cs"/>
        </a:defRPr>
      </a:lvl7pPr>
      <a:lvl8pPr marL="12241530" algn="l" defTabSz="3497580" rtl="0" eaLnBrk="1" latinLnBrk="0" hangingPunct="1">
        <a:defRPr sz="6900" kern="1200">
          <a:solidFill>
            <a:schemeClr val="tx1"/>
          </a:solidFill>
          <a:latin typeface="+mn-lt"/>
          <a:ea typeface="+mn-ea"/>
          <a:cs typeface="+mn-cs"/>
        </a:defRPr>
      </a:lvl8pPr>
      <a:lvl9pPr marL="13990320" algn="l" defTabSz="3497580" rtl="0" eaLnBrk="1" latinLnBrk="0" hangingPunct="1">
        <a:defRPr sz="6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5.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olo 3"/>
          <p:cNvSpPr>
            <a:spLocks noGrp="1"/>
          </p:cNvSpPr>
          <p:nvPr>
            <p:ph type="title"/>
          </p:nvPr>
        </p:nvSpPr>
        <p:spPr>
          <a:xfrm>
            <a:off x="1872383" y="0"/>
            <a:ext cx="20810312" cy="1800450"/>
          </a:xfrm>
        </p:spPr>
        <p:txBody>
          <a:bodyPr>
            <a:normAutofit fontScale="90000"/>
          </a:bodyPr>
          <a:lstStyle/>
          <a:p>
            <a:r>
              <a:rPr lang="it-IT" sz="6600" b="1" dirty="0" smtClean="0">
                <a:solidFill>
                  <a:schemeClr val="bg1"/>
                </a:solidFill>
              </a:rPr>
              <a:t>PREVALENCE OF MULTIPLE SCLEROSIS IN TUSCANY: A STUDY BASED ON VALIDATED ADMINISTRATIVE DATA</a:t>
            </a:r>
            <a:endParaRPr lang="it-IT" sz="6600" b="1" dirty="0">
              <a:solidFill>
                <a:schemeClr val="bg1"/>
              </a:solidFill>
            </a:endParaRPr>
          </a:p>
        </p:txBody>
      </p:sp>
      <p:sp>
        <p:nvSpPr>
          <p:cNvPr id="5" name="Segnaposto testo 4"/>
          <p:cNvSpPr>
            <a:spLocks noGrp="1"/>
          </p:cNvSpPr>
          <p:nvPr>
            <p:ph type="body" idx="1"/>
          </p:nvPr>
        </p:nvSpPr>
        <p:spPr>
          <a:xfrm>
            <a:off x="0" y="1584426"/>
            <a:ext cx="25203150" cy="1512167"/>
          </a:xfrm>
        </p:spPr>
        <p:txBody>
          <a:bodyPr>
            <a:normAutofit fontScale="77500" lnSpcReduction="20000"/>
          </a:bodyPr>
          <a:lstStyle/>
          <a:p>
            <a:pPr algn="ctr"/>
            <a:r>
              <a:rPr lang="it-IT" sz="2000" u="sng" dirty="0" err="1" smtClean="0">
                <a:solidFill>
                  <a:schemeClr val="bg1"/>
                </a:solidFill>
                <a:cs typeface="Times New Roman" pitchFamily="18" charset="0"/>
              </a:rPr>
              <a:t>Daiana</a:t>
            </a:r>
            <a:r>
              <a:rPr lang="it-IT" sz="2000" u="sng" dirty="0" smtClean="0">
                <a:solidFill>
                  <a:schemeClr val="bg1"/>
                </a:solidFill>
                <a:cs typeface="Times New Roman" pitchFamily="18" charset="0"/>
              </a:rPr>
              <a:t> Bezzini</a:t>
            </a:r>
            <a:r>
              <a:rPr lang="it-IT" sz="2000" u="sng" baseline="30000" dirty="0" smtClean="0">
                <a:solidFill>
                  <a:schemeClr val="bg1"/>
                </a:solidFill>
                <a:cs typeface="Times New Roman" pitchFamily="18" charset="0"/>
              </a:rPr>
              <a:t>1,2</a:t>
            </a:r>
            <a:r>
              <a:rPr lang="it-IT" sz="2000" dirty="0" smtClean="0">
                <a:solidFill>
                  <a:schemeClr val="bg1"/>
                </a:solidFill>
                <a:cs typeface="Times New Roman" pitchFamily="18" charset="0"/>
              </a:rPr>
              <a:t>, Laura Policardo</a:t>
            </a:r>
            <a:r>
              <a:rPr lang="it-IT" sz="2000" baseline="30000" dirty="0" smtClean="0">
                <a:solidFill>
                  <a:schemeClr val="bg1"/>
                </a:solidFill>
                <a:cs typeface="Times New Roman" pitchFamily="18" charset="0"/>
              </a:rPr>
              <a:t>3</a:t>
            </a:r>
            <a:r>
              <a:rPr lang="it-IT" sz="2000" dirty="0" smtClean="0">
                <a:solidFill>
                  <a:schemeClr val="bg1"/>
                </a:solidFill>
                <a:cs typeface="Times New Roman" pitchFamily="18" charset="0"/>
              </a:rPr>
              <a:t>,</a:t>
            </a:r>
            <a:r>
              <a:rPr lang="it-IT" sz="2000" baseline="30000" dirty="0" smtClean="0">
                <a:solidFill>
                  <a:schemeClr val="bg1"/>
                </a:solidFill>
                <a:cs typeface="Times New Roman" pitchFamily="18" charset="0"/>
              </a:rPr>
              <a:t> </a:t>
            </a:r>
            <a:r>
              <a:rPr lang="it-IT" sz="2000" dirty="0" smtClean="0">
                <a:solidFill>
                  <a:schemeClr val="bg1"/>
                </a:solidFill>
                <a:cs typeface="Times New Roman" pitchFamily="18" charset="0"/>
              </a:rPr>
              <a:t>Giuseppe Meucci</a:t>
            </a:r>
            <a:r>
              <a:rPr lang="it-IT" sz="2000" baseline="30000" dirty="0" smtClean="0">
                <a:solidFill>
                  <a:schemeClr val="bg1"/>
                </a:solidFill>
                <a:cs typeface="Times New Roman" pitchFamily="18" charset="0"/>
              </a:rPr>
              <a:t>4</a:t>
            </a:r>
            <a:r>
              <a:rPr lang="it-IT" sz="2000" dirty="0" smtClean="0">
                <a:solidFill>
                  <a:schemeClr val="bg1"/>
                </a:solidFill>
                <a:cs typeface="Times New Roman" pitchFamily="18" charset="0"/>
              </a:rPr>
              <a:t>, Monica Ulivelli</a:t>
            </a:r>
            <a:r>
              <a:rPr lang="it-IT" sz="2000" baseline="30000" dirty="0" smtClean="0">
                <a:solidFill>
                  <a:schemeClr val="bg1"/>
                </a:solidFill>
                <a:cs typeface="Times New Roman" pitchFamily="18" charset="0"/>
              </a:rPr>
              <a:t>5</a:t>
            </a:r>
            <a:r>
              <a:rPr lang="it-IT" sz="2000" dirty="0" smtClean="0">
                <a:solidFill>
                  <a:schemeClr val="bg1"/>
                </a:solidFill>
                <a:cs typeface="Times New Roman" pitchFamily="18" charset="0"/>
              </a:rPr>
              <a:t>, Sabina Bartalini</a:t>
            </a:r>
            <a:r>
              <a:rPr lang="it-IT" sz="2000" baseline="30000" dirty="0" smtClean="0">
                <a:solidFill>
                  <a:schemeClr val="bg1"/>
                </a:solidFill>
                <a:cs typeface="Times New Roman" pitchFamily="18" charset="0"/>
              </a:rPr>
              <a:t>5</a:t>
            </a:r>
            <a:r>
              <a:rPr lang="it-IT" sz="2000" dirty="0" smtClean="0">
                <a:solidFill>
                  <a:schemeClr val="bg1"/>
                </a:solidFill>
                <a:cs typeface="Times New Roman" pitchFamily="18" charset="0"/>
              </a:rPr>
              <a:t>, Francesco Profili</a:t>
            </a:r>
            <a:r>
              <a:rPr lang="it-IT" sz="2000" baseline="30000" dirty="0" smtClean="0">
                <a:solidFill>
                  <a:schemeClr val="bg1"/>
                </a:solidFill>
                <a:cs typeface="Times New Roman" pitchFamily="18" charset="0"/>
              </a:rPr>
              <a:t>3</a:t>
            </a:r>
            <a:r>
              <a:rPr lang="it-IT" sz="2000" dirty="0" smtClean="0">
                <a:solidFill>
                  <a:schemeClr val="bg1"/>
                </a:solidFill>
                <a:cs typeface="Times New Roman" pitchFamily="18" charset="0"/>
              </a:rPr>
              <a:t>, Mario A. Battaglia</a:t>
            </a:r>
            <a:r>
              <a:rPr lang="it-IT" sz="2000" baseline="30000" dirty="0" smtClean="0">
                <a:solidFill>
                  <a:schemeClr val="bg1"/>
                </a:solidFill>
                <a:cs typeface="Times New Roman" pitchFamily="18" charset="0"/>
              </a:rPr>
              <a:t>1,2</a:t>
            </a:r>
            <a:r>
              <a:rPr lang="it-IT" sz="2000" dirty="0" smtClean="0">
                <a:solidFill>
                  <a:schemeClr val="bg1"/>
                </a:solidFill>
                <a:cs typeface="Times New Roman" pitchFamily="18" charset="0"/>
              </a:rPr>
              <a:t>, Paolo Francesconi</a:t>
            </a:r>
            <a:r>
              <a:rPr lang="it-IT" sz="2000" baseline="30000" dirty="0" smtClean="0">
                <a:solidFill>
                  <a:schemeClr val="bg1"/>
                </a:solidFill>
                <a:cs typeface="Times New Roman" pitchFamily="18" charset="0"/>
              </a:rPr>
              <a:t>3</a:t>
            </a:r>
            <a:endParaRPr lang="it-IT" sz="2000" dirty="0" smtClean="0">
              <a:solidFill>
                <a:schemeClr val="bg1"/>
              </a:solidFill>
              <a:cs typeface="Times New Roman" pitchFamily="18" charset="0"/>
            </a:endParaRPr>
          </a:p>
          <a:p>
            <a:pPr algn="ctr"/>
            <a:r>
              <a:rPr lang="it-IT" sz="2000" i="1" baseline="30000" dirty="0" smtClean="0">
                <a:solidFill>
                  <a:schemeClr val="bg1"/>
                </a:solidFill>
                <a:cs typeface="Times New Roman" pitchFamily="18" charset="0"/>
              </a:rPr>
              <a:t>1</a:t>
            </a:r>
            <a:r>
              <a:rPr lang="it-IT" sz="2000" i="1" dirty="0" smtClean="0">
                <a:solidFill>
                  <a:schemeClr val="bg1"/>
                </a:solidFill>
                <a:cs typeface="Times New Roman" pitchFamily="18" charset="0"/>
              </a:rPr>
              <a:t>Dpt. of Life Sciences, </a:t>
            </a:r>
            <a:r>
              <a:rPr lang="it-IT" sz="2000" i="1" dirty="0" err="1" smtClean="0">
                <a:solidFill>
                  <a:schemeClr val="bg1"/>
                </a:solidFill>
                <a:cs typeface="Times New Roman" pitchFamily="18" charset="0"/>
              </a:rPr>
              <a:t>University</a:t>
            </a:r>
            <a:r>
              <a:rPr lang="it-IT" sz="2000" i="1" dirty="0" smtClean="0">
                <a:solidFill>
                  <a:schemeClr val="bg1"/>
                </a:solidFill>
                <a:cs typeface="Times New Roman" pitchFamily="18" charset="0"/>
              </a:rPr>
              <a:t> of Siena, </a:t>
            </a:r>
            <a:r>
              <a:rPr lang="it-IT" sz="2000" i="1" baseline="30000" dirty="0" smtClean="0">
                <a:solidFill>
                  <a:schemeClr val="bg1"/>
                </a:solidFill>
                <a:cs typeface="Times New Roman" pitchFamily="18" charset="0"/>
              </a:rPr>
              <a:t>2</a:t>
            </a:r>
            <a:r>
              <a:rPr lang="it-IT" sz="2000" i="1" dirty="0" smtClean="0">
                <a:solidFill>
                  <a:schemeClr val="bg1"/>
                </a:solidFill>
                <a:cs typeface="Times New Roman" pitchFamily="18" charset="0"/>
              </a:rPr>
              <a:t>Fondazione Italiana Sclerosi Multipla (FISM), Genova, </a:t>
            </a:r>
            <a:r>
              <a:rPr lang="it-IT" sz="2000" i="1" baseline="30000" dirty="0" smtClean="0">
                <a:solidFill>
                  <a:schemeClr val="bg1"/>
                </a:solidFill>
                <a:cs typeface="Times New Roman" pitchFamily="18" charset="0"/>
              </a:rPr>
              <a:t>3</a:t>
            </a:r>
            <a:r>
              <a:rPr lang="it-IT" sz="2000" i="1" dirty="0" smtClean="0">
                <a:solidFill>
                  <a:schemeClr val="bg1"/>
                </a:solidFill>
                <a:cs typeface="Times New Roman" pitchFamily="18" charset="0"/>
              </a:rPr>
              <a:t>Agenzia regionale di sanità della Toscana, </a:t>
            </a:r>
            <a:r>
              <a:rPr lang="it-IT" sz="2000" i="1" dirty="0" err="1" smtClean="0">
                <a:solidFill>
                  <a:schemeClr val="bg1"/>
                </a:solidFill>
                <a:cs typeface="Times New Roman" pitchFamily="18" charset="0"/>
              </a:rPr>
              <a:t>Florence</a:t>
            </a:r>
            <a:r>
              <a:rPr lang="it-IT" sz="2000" i="1" dirty="0" smtClean="0">
                <a:solidFill>
                  <a:schemeClr val="bg1"/>
                </a:solidFill>
                <a:cs typeface="Times New Roman" pitchFamily="18" charset="0"/>
              </a:rPr>
              <a:t>, </a:t>
            </a:r>
            <a:r>
              <a:rPr lang="it-IT" sz="2000" i="1" baseline="30000" dirty="0" smtClean="0">
                <a:solidFill>
                  <a:schemeClr val="bg1"/>
                </a:solidFill>
                <a:cs typeface="Times New Roman" pitchFamily="18" charset="0"/>
              </a:rPr>
              <a:t>4</a:t>
            </a:r>
            <a:r>
              <a:rPr lang="it-IT" sz="2000" i="1" dirty="0" smtClean="0">
                <a:solidFill>
                  <a:schemeClr val="bg1"/>
                </a:solidFill>
                <a:cs typeface="Times New Roman" pitchFamily="18" charset="0"/>
              </a:rPr>
              <a:t>Unit of </a:t>
            </a:r>
            <a:r>
              <a:rPr lang="it-IT" sz="2000" i="1" dirty="0" err="1" smtClean="0">
                <a:solidFill>
                  <a:schemeClr val="bg1"/>
                </a:solidFill>
                <a:cs typeface="Times New Roman" pitchFamily="18" charset="0"/>
              </a:rPr>
              <a:t>Neurology</a:t>
            </a:r>
            <a:r>
              <a:rPr lang="it-IT" sz="2000" i="1" dirty="0" smtClean="0">
                <a:solidFill>
                  <a:schemeClr val="bg1"/>
                </a:solidFill>
                <a:cs typeface="Times New Roman" pitchFamily="18" charset="0"/>
              </a:rPr>
              <a:t>, USL6, Livorno, </a:t>
            </a:r>
          </a:p>
          <a:p>
            <a:pPr algn="ctr"/>
            <a:r>
              <a:rPr lang="it-IT" sz="2000" i="1" baseline="30000" dirty="0" smtClean="0">
                <a:solidFill>
                  <a:schemeClr val="bg1"/>
                </a:solidFill>
                <a:cs typeface="Times New Roman" pitchFamily="18" charset="0"/>
              </a:rPr>
              <a:t>5</a:t>
            </a:r>
            <a:r>
              <a:rPr lang="it-IT" sz="2000" i="1" dirty="0" smtClean="0">
                <a:solidFill>
                  <a:schemeClr val="bg1"/>
                </a:solidFill>
                <a:cs typeface="Times New Roman" pitchFamily="18" charset="0"/>
              </a:rPr>
              <a:t>Dpt. of </a:t>
            </a:r>
            <a:r>
              <a:rPr lang="it-IT" sz="2000" i="1" dirty="0" err="1" smtClean="0">
                <a:solidFill>
                  <a:schemeClr val="bg1"/>
                </a:solidFill>
                <a:cs typeface="Times New Roman" pitchFamily="18" charset="0"/>
              </a:rPr>
              <a:t>Neuroscience</a:t>
            </a:r>
            <a:r>
              <a:rPr lang="it-IT" sz="2000" i="1" dirty="0" smtClean="0">
                <a:solidFill>
                  <a:schemeClr val="bg1"/>
                </a:solidFill>
                <a:cs typeface="Times New Roman" pitchFamily="18" charset="0"/>
              </a:rPr>
              <a:t>, </a:t>
            </a:r>
            <a:r>
              <a:rPr lang="it-IT" sz="2000" i="1" dirty="0" err="1" smtClean="0">
                <a:solidFill>
                  <a:schemeClr val="bg1"/>
                </a:solidFill>
                <a:cs typeface="Times New Roman" pitchFamily="18" charset="0"/>
              </a:rPr>
              <a:t>Neurology</a:t>
            </a:r>
            <a:r>
              <a:rPr lang="it-IT" sz="2000" i="1" dirty="0" smtClean="0">
                <a:solidFill>
                  <a:schemeClr val="bg1"/>
                </a:solidFill>
                <a:cs typeface="Times New Roman" pitchFamily="18" charset="0"/>
              </a:rPr>
              <a:t> and </a:t>
            </a:r>
            <a:r>
              <a:rPr lang="it-IT" sz="2000" i="1" dirty="0" err="1" smtClean="0">
                <a:solidFill>
                  <a:schemeClr val="bg1"/>
                </a:solidFill>
                <a:cs typeface="Times New Roman" pitchFamily="18" charset="0"/>
              </a:rPr>
              <a:t>Clinical</a:t>
            </a:r>
            <a:r>
              <a:rPr lang="it-IT" sz="2000" i="1" dirty="0" smtClean="0">
                <a:solidFill>
                  <a:schemeClr val="bg1"/>
                </a:solidFill>
                <a:cs typeface="Times New Roman" pitchFamily="18" charset="0"/>
              </a:rPr>
              <a:t> </a:t>
            </a:r>
            <a:r>
              <a:rPr lang="it-IT" sz="2000" i="1" dirty="0" err="1" smtClean="0">
                <a:solidFill>
                  <a:schemeClr val="bg1"/>
                </a:solidFill>
                <a:cs typeface="Times New Roman" pitchFamily="18" charset="0"/>
              </a:rPr>
              <a:t>Neurophysiology</a:t>
            </a:r>
            <a:r>
              <a:rPr lang="it-IT" sz="2000" i="1" dirty="0" smtClean="0">
                <a:solidFill>
                  <a:schemeClr val="bg1"/>
                </a:solidFill>
                <a:cs typeface="Times New Roman" pitchFamily="18" charset="0"/>
              </a:rPr>
              <a:t> </a:t>
            </a:r>
            <a:r>
              <a:rPr lang="it-IT" sz="2000" i="1" dirty="0" err="1" smtClean="0">
                <a:solidFill>
                  <a:schemeClr val="bg1"/>
                </a:solidFill>
                <a:cs typeface="Times New Roman" pitchFamily="18" charset="0"/>
              </a:rPr>
              <a:t>Section</a:t>
            </a:r>
            <a:r>
              <a:rPr lang="it-IT" sz="2000" i="1" dirty="0" smtClean="0">
                <a:solidFill>
                  <a:schemeClr val="bg1"/>
                </a:solidFill>
                <a:cs typeface="Times New Roman" pitchFamily="18" charset="0"/>
              </a:rPr>
              <a:t>, </a:t>
            </a:r>
            <a:r>
              <a:rPr lang="it-IT" sz="2000" i="1" dirty="0" err="1" smtClean="0">
                <a:solidFill>
                  <a:schemeClr val="bg1"/>
                </a:solidFill>
                <a:cs typeface="Times New Roman" pitchFamily="18" charset="0"/>
              </a:rPr>
              <a:t>University</a:t>
            </a:r>
            <a:r>
              <a:rPr lang="it-IT" sz="2000" i="1" dirty="0" smtClean="0">
                <a:solidFill>
                  <a:schemeClr val="bg1"/>
                </a:solidFill>
                <a:cs typeface="Times New Roman" pitchFamily="18" charset="0"/>
              </a:rPr>
              <a:t> of Siena</a:t>
            </a:r>
            <a:r>
              <a:rPr lang="it-IT" sz="2000" i="1" baseline="30000" dirty="0" smtClean="0">
                <a:solidFill>
                  <a:schemeClr val="bg1"/>
                </a:solidFill>
                <a:cs typeface="Times New Roman" pitchFamily="18" charset="0"/>
              </a:rPr>
              <a:t> </a:t>
            </a:r>
            <a:r>
              <a:rPr lang="it-IT" sz="2000" i="1" dirty="0" smtClean="0">
                <a:solidFill>
                  <a:schemeClr val="bg1"/>
                </a:solidFill>
                <a:cs typeface="Times New Roman" pitchFamily="18" charset="0"/>
              </a:rPr>
              <a:t> </a:t>
            </a:r>
          </a:p>
          <a:p>
            <a:pPr algn="ctr"/>
            <a:r>
              <a:rPr lang="it-IT" sz="3800" u="sng" dirty="0" smtClean="0">
                <a:solidFill>
                  <a:schemeClr val="bg1"/>
                </a:solidFill>
                <a:cs typeface="Times New Roman" pitchFamily="18" charset="0"/>
              </a:rPr>
              <a:t>daianabezzini@gmail.com</a:t>
            </a:r>
            <a:endParaRPr lang="it-IT" sz="3800" b="0" dirty="0"/>
          </a:p>
        </p:txBody>
      </p:sp>
      <p:sp>
        <p:nvSpPr>
          <p:cNvPr id="7" name="Segnaposto testo 6"/>
          <p:cNvSpPr>
            <a:spLocks noGrp="1"/>
          </p:cNvSpPr>
          <p:nvPr>
            <p:ph type="body" sz="quarter" idx="3"/>
          </p:nvPr>
        </p:nvSpPr>
        <p:spPr>
          <a:xfrm>
            <a:off x="0" y="3168603"/>
            <a:ext cx="25203151" cy="4896544"/>
          </a:xfrm>
          <a:ln/>
        </p:spPr>
        <p:style>
          <a:lnRef idx="1">
            <a:schemeClr val="accent1"/>
          </a:lnRef>
          <a:fillRef idx="2">
            <a:schemeClr val="accent1"/>
          </a:fillRef>
          <a:effectRef idx="1">
            <a:schemeClr val="accent1"/>
          </a:effectRef>
          <a:fontRef idx="minor">
            <a:schemeClr val="dk1"/>
          </a:fontRef>
        </p:style>
        <p:txBody>
          <a:bodyPr>
            <a:noAutofit/>
          </a:bodyPr>
          <a:lstStyle/>
          <a:p>
            <a:pPr algn="just"/>
            <a:r>
              <a:rPr lang="en-US" sz="3400" dirty="0" smtClean="0">
                <a:solidFill>
                  <a:schemeClr val="bg1"/>
                </a:solidFill>
              </a:rPr>
              <a:t>INTRODUCTION: </a:t>
            </a:r>
            <a:r>
              <a:rPr lang="en-US" sz="3400" b="0" dirty="0" smtClean="0">
                <a:solidFill>
                  <a:schemeClr val="bg1"/>
                </a:solidFill>
              </a:rPr>
              <a:t>Multiple sclerosis (MS) </a:t>
            </a:r>
            <a:r>
              <a:rPr lang="en-GB" sz="3400" b="0" dirty="0" smtClean="0">
                <a:solidFill>
                  <a:schemeClr val="bg1"/>
                </a:solidFill>
              </a:rPr>
              <a:t>affects 2.3 million people world-wide and 75,000 people in Italy. </a:t>
            </a:r>
            <a:r>
              <a:rPr lang="en-US" sz="3400" b="0" dirty="0" smtClean="0">
                <a:solidFill>
                  <a:schemeClr val="bg1"/>
                </a:solidFill>
              </a:rPr>
              <a:t>The latest rates published in Italy show a prevalence of 140 cases per 100,000 in 2009 with the exception of Sardinia, where prevalence raised up to about 224 cases per 100,000 in 2009. The incidence was of about 5.5 cases per 100,000 in Continental Italy in 2009 and 9.7 cases per 100,000 in Sardinia in 2011. In Tuscany (Central Italy), the latest estimates show a prevalence of 56 per 100,000 (1991) and a mortality of 0.4 for males and 0.6 for females (2002-2006). </a:t>
            </a:r>
            <a:r>
              <a:rPr lang="en-GB" sz="3400" b="0" dirty="0" smtClean="0">
                <a:solidFill>
                  <a:schemeClr val="bg1"/>
                </a:solidFill>
              </a:rPr>
              <a:t>Nowadays prevalence is absolutely higher than the above estimates. Indeed, prevalence is rising </a:t>
            </a:r>
            <a:r>
              <a:rPr lang="en-US" sz="3400" b="0" dirty="0" smtClean="0">
                <a:solidFill>
                  <a:schemeClr val="bg1"/>
                </a:solidFill>
              </a:rPr>
              <a:t>due to annual incidence that is higher than annual mortality. </a:t>
            </a:r>
            <a:r>
              <a:rPr lang="en-GB" sz="3400" b="0" dirty="0" smtClean="0">
                <a:solidFill>
                  <a:schemeClr val="bg1"/>
                </a:solidFill>
              </a:rPr>
              <a:t>In Tuscany a population MS register has been founded but, to date, it’s not yet completed. </a:t>
            </a:r>
            <a:r>
              <a:rPr lang="en-US" sz="3400" b="0" dirty="0" smtClean="0">
                <a:solidFill>
                  <a:schemeClr val="bg1"/>
                </a:solidFill>
              </a:rPr>
              <a:t>To monitor disease epidemiology, </a:t>
            </a:r>
            <a:r>
              <a:rPr lang="en-US" sz="3400" b="0" dirty="0" err="1" smtClean="0">
                <a:solidFill>
                  <a:schemeClr val="bg1"/>
                </a:solidFill>
              </a:rPr>
              <a:t>comorbidities</a:t>
            </a:r>
            <a:r>
              <a:rPr lang="en-US" sz="3400" b="0" dirty="0" smtClean="0">
                <a:solidFill>
                  <a:schemeClr val="bg1"/>
                </a:solidFill>
              </a:rPr>
              <a:t> and care pathways, but also to describe the disease burden and to plan its prevention, treatment and management strategies and resource allocation, population-based studies are preferable. Administrative data offers a unique opportunity  for population-based prevalence study of chronic diseases such as MS.</a:t>
            </a:r>
            <a:endParaRPr lang="it-IT" sz="3400" b="0" dirty="0">
              <a:solidFill>
                <a:schemeClr val="bg1"/>
              </a:solidFill>
            </a:endParaRPr>
          </a:p>
        </p:txBody>
      </p:sp>
      <p:sp>
        <p:nvSpPr>
          <p:cNvPr id="8" name="Segnaposto contenuto 7"/>
          <p:cNvSpPr>
            <a:spLocks noGrp="1"/>
          </p:cNvSpPr>
          <p:nvPr>
            <p:ph sz="quarter" idx="4"/>
          </p:nvPr>
        </p:nvSpPr>
        <p:spPr>
          <a:xfrm>
            <a:off x="13681695" y="9505306"/>
            <a:ext cx="11305256" cy="14257584"/>
          </a:xfrm>
          <a:ln/>
        </p:spPr>
        <p:style>
          <a:lnRef idx="1">
            <a:schemeClr val="accent2"/>
          </a:lnRef>
          <a:fillRef idx="2">
            <a:schemeClr val="accent2"/>
          </a:fillRef>
          <a:effectRef idx="1">
            <a:schemeClr val="accent2"/>
          </a:effectRef>
          <a:fontRef idx="minor">
            <a:schemeClr val="dk1"/>
          </a:fontRef>
        </p:style>
        <p:txBody>
          <a:bodyPr>
            <a:normAutofit fontScale="70000" lnSpcReduction="20000"/>
          </a:bodyPr>
          <a:lstStyle/>
          <a:p>
            <a:pPr marL="0" indent="0" algn="just">
              <a:lnSpc>
                <a:spcPct val="120000"/>
              </a:lnSpc>
              <a:spcBef>
                <a:spcPts val="0"/>
              </a:spcBef>
              <a:buNone/>
            </a:pPr>
            <a:r>
              <a:rPr lang="en-US" sz="5100" b="1" dirty="0" smtClean="0">
                <a:solidFill>
                  <a:schemeClr val="bg1"/>
                </a:solidFill>
              </a:rPr>
              <a:t>RESULTS:</a:t>
            </a:r>
            <a:r>
              <a:rPr lang="en-US" sz="5100" dirty="0" smtClean="0">
                <a:solidFill>
                  <a:schemeClr val="bg1"/>
                </a:solidFill>
              </a:rPr>
              <a:t> As at index date, we identified 6,890 cases in 2011, with a crude prevalence rate of 187.9 (248.3 in females and 122.3 in males). Most identified individuals with MS were 16-64 years old. </a:t>
            </a:r>
          </a:p>
          <a:p>
            <a:pPr marL="0" indent="0" algn="just">
              <a:lnSpc>
                <a:spcPct val="120000"/>
              </a:lnSpc>
              <a:spcBef>
                <a:spcPts val="0"/>
              </a:spcBef>
              <a:buNone/>
            </a:pPr>
            <a:r>
              <a:rPr lang="en-US" sz="5100" dirty="0" smtClean="0">
                <a:solidFill>
                  <a:schemeClr val="bg1"/>
                </a:solidFill>
              </a:rPr>
              <a:t>Then, we analyzed in details the sources of our data: a total of 5,839 cases (85%) had at least one MS-related hospitalization, 4,115 cases (60%) had an MS specific payment exemption, 2,844 cases (41%) had at least two prescriptions for an MS specific drug, and only 28 cases were in long-term care for MS (Figure 1). </a:t>
            </a:r>
          </a:p>
          <a:p>
            <a:pPr marL="0" indent="0" algn="just">
              <a:lnSpc>
                <a:spcPct val="120000"/>
              </a:lnSpc>
              <a:spcBef>
                <a:spcPts val="0"/>
              </a:spcBef>
              <a:buNone/>
            </a:pPr>
            <a:r>
              <a:rPr lang="en-US" sz="5100" dirty="0" smtClean="0">
                <a:solidFill>
                  <a:schemeClr val="bg1"/>
                </a:solidFill>
              </a:rPr>
              <a:t>When sensitivity was tested, we linked the true-positive reference cohort with the one obtained through our algorithm. We calculated that 296 individuals of the true-positive reference cohort were included in our cohort, and only 6 individuals with a certain MS diagnosis were not included. So, the sensitivity was of 98%. Analyzing the 6 false negative cases, we found that actually one had a drug exemption being indeed a missing datum, whereas the others could not be captured because they did neither have drug exemption nor a recent hospitalization and they were not using specific drugs.</a:t>
            </a:r>
            <a:r>
              <a:rPr lang="it-IT" sz="5100" dirty="0" smtClean="0">
                <a:solidFill>
                  <a:schemeClr val="bg1"/>
                </a:solidFill>
              </a:rPr>
              <a:t> </a:t>
            </a:r>
            <a:r>
              <a:rPr lang="en-US" sz="5100" dirty="0" smtClean="0">
                <a:solidFill>
                  <a:schemeClr val="bg1"/>
                </a:solidFill>
              </a:rPr>
              <a:t>Regarding specificity, we linked the true-negative reference cohort with our cohort and we obtained a specificity of 99,99% with only 353 patients  false positive.</a:t>
            </a:r>
          </a:p>
          <a:p>
            <a:pPr>
              <a:buNone/>
            </a:pPr>
            <a:endParaRPr lang="it-IT" sz="3200" dirty="0"/>
          </a:p>
        </p:txBody>
      </p:sp>
      <p:pic>
        <p:nvPicPr>
          <p:cNvPr id="9" name="Immagine 8"/>
          <p:cNvPicPr/>
          <p:nvPr/>
        </p:nvPicPr>
        <p:blipFill>
          <a:blip r:embed="rId2" cstate="print"/>
          <a:srcRect/>
          <a:stretch>
            <a:fillRect/>
          </a:stretch>
        </p:blipFill>
        <p:spPr bwMode="auto">
          <a:xfrm>
            <a:off x="-1" y="-2"/>
            <a:ext cx="2520456" cy="2736555"/>
          </a:xfrm>
          <a:prstGeom prst="rect">
            <a:avLst/>
          </a:prstGeom>
          <a:noFill/>
          <a:ln w="9525">
            <a:noFill/>
            <a:miter lim="800000"/>
            <a:headEnd/>
            <a:tailEnd/>
          </a:ln>
        </p:spPr>
      </p:pic>
      <p:pic>
        <p:nvPicPr>
          <p:cNvPr id="10" name="Immagine 5" descr="FISM_logo_CMYK"/>
          <p:cNvPicPr>
            <a:picLocks noChangeAspect="1" noChangeArrowheads="1"/>
          </p:cNvPicPr>
          <p:nvPr/>
        </p:nvPicPr>
        <p:blipFill>
          <a:blip r:embed="rId3" cstate="print"/>
          <a:srcRect/>
          <a:stretch>
            <a:fillRect/>
          </a:stretch>
        </p:blipFill>
        <p:spPr bwMode="auto">
          <a:xfrm>
            <a:off x="22506897" y="0"/>
            <a:ext cx="2696253" cy="2736529"/>
          </a:xfrm>
          <a:prstGeom prst="rect">
            <a:avLst/>
          </a:prstGeom>
          <a:noFill/>
          <a:ln w="9525">
            <a:noFill/>
            <a:miter lim="800000"/>
            <a:headEnd/>
            <a:tailEnd/>
          </a:ln>
        </p:spPr>
      </p:pic>
      <p:sp>
        <p:nvSpPr>
          <p:cNvPr id="11" name="Elaborazione alternativa 10"/>
          <p:cNvSpPr/>
          <p:nvPr/>
        </p:nvSpPr>
        <p:spPr>
          <a:xfrm>
            <a:off x="360215" y="8281170"/>
            <a:ext cx="24482720" cy="1080120"/>
          </a:xfrm>
          <a:prstGeom prst="flowChartAlternateProcess">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it-IT" sz="4000" b="1" dirty="0" smtClean="0"/>
              <a:t>AIMS: </a:t>
            </a:r>
            <a:r>
              <a:rPr lang="it-IT" sz="4000" b="1" dirty="0" err="1" smtClean="0"/>
              <a:t>To</a:t>
            </a:r>
            <a:r>
              <a:rPr lang="it-IT" sz="4000" b="1" dirty="0" smtClean="0"/>
              <a:t> validate a </a:t>
            </a:r>
            <a:r>
              <a:rPr lang="it-IT" sz="4000" b="1" dirty="0" err="1" smtClean="0"/>
              <a:t>case-finding</a:t>
            </a:r>
            <a:r>
              <a:rPr lang="it-IT" sz="4000" b="1" dirty="0" smtClean="0"/>
              <a:t> </a:t>
            </a:r>
            <a:r>
              <a:rPr lang="it-IT" sz="4000" b="1" dirty="0" err="1" smtClean="0"/>
              <a:t>algorithm</a:t>
            </a:r>
            <a:r>
              <a:rPr lang="it-IT" sz="4000" b="1" dirty="0" smtClean="0"/>
              <a:t> </a:t>
            </a:r>
            <a:r>
              <a:rPr lang="it-IT" sz="4000" b="1" dirty="0" err="1" smtClean="0"/>
              <a:t>based</a:t>
            </a:r>
            <a:r>
              <a:rPr lang="it-IT" sz="4000" b="1" dirty="0" smtClean="0"/>
              <a:t> on </a:t>
            </a:r>
            <a:r>
              <a:rPr lang="it-IT" sz="4000" b="1" dirty="0" err="1" smtClean="0"/>
              <a:t>administrative</a:t>
            </a:r>
            <a:r>
              <a:rPr lang="it-IT" sz="4000" b="1" dirty="0" smtClean="0"/>
              <a:t> data and </a:t>
            </a:r>
            <a:r>
              <a:rPr lang="it-IT" sz="4000" b="1" dirty="0" err="1" smtClean="0"/>
              <a:t>to</a:t>
            </a:r>
            <a:r>
              <a:rPr lang="it-IT" sz="4000" b="1" dirty="0" smtClean="0"/>
              <a:t> update the </a:t>
            </a:r>
            <a:r>
              <a:rPr lang="it-IT" sz="4000" b="1" dirty="0" err="1" smtClean="0"/>
              <a:t>prevalence</a:t>
            </a:r>
            <a:r>
              <a:rPr lang="it-IT" sz="4000" b="1" dirty="0" smtClean="0"/>
              <a:t> of MS in </a:t>
            </a:r>
            <a:r>
              <a:rPr lang="it-IT" sz="4000" b="1" dirty="0" err="1" smtClean="0"/>
              <a:t>Tuscany</a:t>
            </a:r>
            <a:r>
              <a:rPr lang="it-IT" sz="4000" b="1" dirty="0" smtClean="0"/>
              <a:t> at 31 </a:t>
            </a:r>
            <a:r>
              <a:rPr lang="it-IT" sz="4000" b="1" dirty="0" err="1" smtClean="0"/>
              <a:t>December</a:t>
            </a:r>
            <a:r>
              <a:rPr lang="it-IT" sz="4000" b="1" dirty="0" smtClean="0"/>
              <a:t> 2011</a:t>
            </a:r>
            <a:endParaRPr lang="it-IT" sz="4000" b="1" dirty="0"/>
          </a:p>
        </p:txBody>
      </p:sp>
      <p:sp>
        <p:nvSpPr>
          <p:cNvPr id="19" name="CasellaDiTesto 18"/>
          <p:cNvSpPr txBox="1"/>
          <p:nvPr/>
        </p:nvSpPr>
        <p:spPr>
          <a:xfrm>
            <a:off x="216199" y="9505306"/>
            <a:ext cx="13249472" cy="14496276"/>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marL="108000" algn="just"/>
            <a:r>
              <a:rPr lang="it-IT" sz="3600" b="1" dirty="0" smtClean="0">
                <a:solidFill>
                  <a:schemeClr val="bg1"/>
                </a:solidFill>
              </a:rPr>
              <a:t>METHODS </a:t>
            </a:r>
            <a:r>
              <a:rPr lang="it-IT" sz="3600" b="1" i="1" dirty="0" smtClean="0">
                <a:solidFill>
                  <a:schemeClr val="bg1"/>
                </a:solidFill>
              </a:rPr>
              <a:t>Case </a:t>
            </a:r>
            <a:r>
              <a:rPr lang="it-IT" sz="3600" b="1" i="1" dirty="0" err="1" smtClean="0">
                <a:solidFill>
                  <a:schemeClr val="bg1"/>
                </a:solidFill>
              </a:rPr>
              <a:t>ascertainment</a:t>
            </a:r>
            <a:r>
              <a:rPr lang="it-IT" sz="3600" b="1" i="1" dirty="0" smtClean="0">
                <a:solidFill>
                  <a:schemeClr val="bg1"/>
                </a:solidFill>
              </a:rPr>
              <a:t> and data </a:t>
            </a:r>
            <a:r>
              <a:rPr lang="it-IT" sz="3600" b="1" i="1" dirty="0" err="1" smtClean="0">
                <a:solidFill>
                  <a:schemeClr val="bg1"/>
                </a:solidFill>
              </a:rPr>
              <a:t>sources</a:t>
            </a:r>
            <a:r>
              <a:rPr lang="it-IT" sz="3600" b="1" i="1" dirty="0" smtClean="0">
                <a:solidFill>
                  <a:schemeClr val="bg1"/>
                </a:solidFill>
              </a:rPr>
              <a:t>:</a:t>
            </a:r>
            <a:r>
              <a:rPr lang="it-IT" sz="3600" b="1" dirty="0" smtClean="0">
                <a:solidFill>
                  <a:schemeClr val="bg1"/>
                </a:solidFill>
              </a:rPr>
              <a:t> </a:t>
            </a:r>
            <a:r>
              <a:rPr lang="en-US" sz="3600" dirty="0" smtClean="0">
                <a:solidFill>
                  <a:schemeClr val="bg1"/>
                </a:solidFill>
              </a:rPr>
              <a:t>We created a case-finding algorithm in which we linked hospital discharge records, drug dispensation records, disease-specific payment exemptions and long-term care up to the end of 2011. The cohort was composed by all inhabitants alive at the prevalence day who met at least one of the following criteria: A) at least one hospital discharge record (SDO) with MS diagnosis, B) one active payment exemption (SEA) for MS, C) at least two drug prescriptions with different dates for at least one of the five drugs that are specific for MS (</a:t>
            </a:r>
            <a:r>
              <a:rPr lang="en-US" sz="3600" dirty="0" err="1" smtClean="0">
                <a:solidFill>
                  <a:schemeClr val="bg1"/>
                </a:solidFill>
              </a:rPr>
              <a:t>glatiramer</a:t>
            </a:r>
            <a:r>
              <a:rPr lang="en-US" sz="3600" dirty="0" smtClean="0">
                <a:solidFill>
                  <a:schemeClr val="bg1"/>
                </a:solidFill>
              </a:rPr>
              <a:t> acetate, interferon beta 1A, interferon beta 1B, </a:t>
            </a:r>
            <a:r>
              <a:rPr lang="en-US" sz="3600" dirty="0" err="1" smtClean="0">
                <a:solidFill>
                  <a:schemeClr val="bg1"/>
                </a:solidFill>
              </a:rPr>
              <a:t>fingolimod</a:t>
            </a:r>
            <a:r>
              <a:rPr lang="en-US" sz="3600" dirty="0" smtClean="0">
                <a:solidFill>
                  <a:schemeClr val="bg1"/>
                </a:solidFill>
              </a:rPr>
              <a:t>, </a:t>
            </a:r>
            <a:r>
              <a:rPr lang="en-US" sz="3600" dirty="0" err="1" smtClean="0">
                <a:solidFill>
                  <a:schemeClr val="bg1"/>
                </a:solidFill>
              </a:rPr>
              <a:t>natalizumab</a:t>
            </a:r>
            <a:r>
              <a:rPr lang="en-US" sz="3600" dirty="0" smtClean="0">
                <a:solidFill>
                  <a:schemeClr val="bg1"/>
                </a:solidFill>
              </a:rPr>
              <a:t>), D) MS diagnosis in home and residential long-term care data.</a:t>
            </a:r>
            <a:r>
              <a:rPr lang="it-IT" sz="3600" b="1" dirty="0" smtClean="0">
                <a:solidFill>
                  <a:schemeClr val="bg1"/>
                </a:solidFill>
              </a:rPr>
              <a:t> </a:t>
            </a:r>
            <a:r>
              <a:rPr lang="en-US" sz="3600" dirty="0" smtClean="0">
                <a:solidFill>
                  <a:schemeClr val="bg1"/>
                </a:solidFill>
              </a:rPr>
              <a:t>Then, we calculated crude prevalence at 31 December 2011.</a:t>
            </a:r>
          </a:p>
          <a:p>
            <a:pPr marL="108000" algn="just"/>
            <a:r>
              <a:rPr lang="en-US" sz="3600" b="1" i="1" dirty="0" smtClean="0">
                <a:solidFill>
                  <a:schemeClr val="bg1"/>
                </a:solidFill>
              </a:rPr>
              <a:t>Gold standard cohort: </a:t>
            </a:r>
            <a:r>
              <a:rPr lang="en-US" sz="3600" dirty="0" smtClean="0">
                <a:solidFill>
                  <a:schemeClr val="bg1"/>
                </a:solidFill>
              </a:rPr>
              <a:t>To test sensitivity, we used a true-positive reference cohort of individuals with MS, using data extracted by the Tuscan MS register. This cohort of patients was formed by all individuals with MS alive as at 12/31/2011 that had been inserted in the registry by specialists of two MS centers, the one in Livorno and the one in Siena. In total, the cohort was formed by 302 individuals with a definite MS diagnosis. To test specificity, we used another cohort of individuals who were presumably not affected by MS. For this purpose, we created a presumably true-negative reference cohort composed by individuals who were resident in Tuscany and alive as at 12/31/2011, had never undergone either cranial or spinal cord CT scan or MRI and had never received a neurological outpatient visit within the NHS. We obtained a cohort of 2,644,094 subjects presumably not affected by MS.</a:t>
            </a:r>
            <a:endParaRPr lang="it-IT" sz="3600" dirty="0"/>
          </a:p>
        </p:txBody>
      </p:sp>
      <p:pic>
        <p:nvPicPr>
          <p:cNvPr id="20" name="Immagine 19"/>
          <p:cNvPicPr/>
          <p:nvPr/>
        </p:nvPicPr>
        <p:blipFill>
          <a:blip r:embed="rId4" cstate="print"/>
          <a:srcRect/>
          <a:stretch>
            <a:fillRect/>
          </a:stretch>
        </p:blipFill>
        <p:spPr bwMode="auto">
          <a:xfrm>
            <a:off x="17426111" y="23978914"/>
            <a:ext cx="7560840" cy="4536504"/>
          </a:xfrm>
          <a:prstGeom prst="rect">
            <a:avLst/>
          </a:prstGeom>
          <a:noFill/>
          <a:ln w="9525">
            <a:noFill/>
            <a:miter lim="800000"/>
            <a:headEnd/>
            <a:tailEnd/>
          </a:ln>
        </p:spPr>
      </p:pic>
      <p:sp>
        <p:nvSpPr>
          <p:cNvPr id="21" name="CasellaDiTesto 20"/>
          <p:cNvSpPr txBox="1"/>
          <p:nvPr/>
        </p:nvSpPr>
        <p:spPr>
          <a:xfrm>
            <a:off x="14257759" y="25275058"/>
            <a:ext cx="3096344" cy="1569660"/>
          </a:xfrm>
          <a:prstGeom prst="rect">
            <a:avLst/>
          </a:prstGeom>
          <a:noFill/>
        </p:spPr>
        <p:txBody>
          <a:bodyPr wrap="square" rtlCol="0">
            <a:spAutoFit/>
          </a:bodyPr>
          <a:lstStyle/>
          <a:p>
            <a:pPr algn="r"/>
            <a:r>
              <a:rPr lang="en-US" sz="3200" b="1" dirty="0" smtClean="0">
                <a:solidFill>
                  <a:schemeClr val="bg1"/>
                </a:solidFill>
              </a:rPr>
              <a:t>Figure 1.</a:t>
            </a:r>
            <a:r>
              <a:rPr lang="en-US" sz="3200" dirty="0" smtClean="0">
                <a:solidFill>
                  <a:schemeClr val="bg1"/>
                </a:solidFill>
              </a:rPr>
              <a:t> Venn diagram of sources of data.</a:t>
            </a:r>
            <a:endParaRPr lang="it-IT" dirty="0"/>
          </a:p>
        </p:txBody>
      </p:sp>
      <p:sp>
        <p:nvSpPr>
          <p:cNvPr id="22" name="CasellaDiTesto 21"/>
          <p:cNvSpPr txBox="1"/>
          <p:nvPr/>
        </p:nvSpPr>
        <p:spPr>
          <a:xfrm>
            <a:off x="216199" y="24482970"/>
            <a:ext cx="13681520" cy="1130525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en-US" sz="3800" b="1" dirty="0" smtClean="0"/>
              <a:t>DISCUSSION: </a:t>
            </a:r>
            <a:r>
              <a:rPr lang="en-US" sz="3800" dirty="0" smtClean="0"/>
              <a:t>Our results are higher than the latest available prevalence rate of 56 cases per 100,000 reported in 1991. One of the possible reasons for this difference is the different methodology used for capturing patients. In fact, the previous study was based only on referrals from general practitioners, while the present study uses a case-finding algorithm based on various data sources, thereby allowing capturing a larger cohort of patients. However, additional factors occurred after 1991 have to be taken into consideration:</a:t>
            </a:r>
            <a:endParaRPr lang="it-IT" sz="3800" dirty="0" smtClean="0"/>
          </a:p>
          <a:p>
            <a:pPr lvl="0" algn="just">
              <a:buFont typeface="Arial" pitchFamily="34" charset="0"/>
              <a:buChar char="•"/>
            </a:pPr>
            <a:r>
              <a:rPr lang="en-US" sz="3800" dirty="0" smtClean="0"/>
              <a:t> revision of diagnostic criteria and the wide use of MRI have facilitated and anticipated the diagnosis;</a:t>
            </a:r>
          </a:p>
          <a:p>
            <a:pPr lvl="0" algn="just">
              <a:buFont typeface="Arial" pitchFamily="34" charset="0"/>
              <a:buChar char="•"/>
            </a:pPr>
            <a:r>
              <a:rPr lang="en-US" sz="3800" dirty="0" smtClean="0"/>
              <a:t> life duration is increased in general population. In addition in MS patients therapeutic approaches and management of symptoms and </a:t>
            </a:r>
            <a:r>
              <a:rPr lang="en-US" sz="3800" dirty="0" err="1" smtClean="0"/>
              <a:t>comorbidities</a:t>
            </a:r>
            <a:r>
              <a:rPr lang="en-US" sz="3800" dirty="0" smtClean="0"/>
              <a:t> ameliorated life expectancy.</a:t>
            </a:r>
          </a:p>
          <a:p>
            <a:pPr algn="just"/>
            <a:r>
              <a:rPr lang="en-US" sz="3800" dirty="0" smtClean="0"/>
              <a:t>The current prevalence rates differ from the latest available data (2009) in Italy (188 </a:t>
            </a:r>
            <a:r>
              <a:rPr lang="en-US" sz="3800" dirty="0" err="1" smtClean="0"/>
              <a:t>vs</a:t>
            </a:r>
            <a:r>
              <a:rPr lang="en-US" sz="3800" dirty="0" smtClean="0"/>
              <a:t> 140 </a:t>
            </a:r>
            <a:r>
              <a:rPr lang="en-US" sz="3800" dirty="0" smtClean="0"/>
              <a:t>cases per 100,000</a:t>
            </a:r>
            <a:r>
              <a:rPr lang="en-US" sz="3800" dirty="0" smtClean="0"/>
              <a:t>): the reported prevalence increase might not be accounted solely for the two previous points. Rather, it could reflect a possible actual increase of incidence, as hypothesized by several authors, but not yet demonstrated.</a:t>
            </a:r>
            <a:endParaRPr lang="it-IT" sz="3800" dirty="0"/>
          </a:p>
        </p:txBody>
      </p:sp>
      <p:sp>
        <p:nvSpPr>
          <p:cNvPr id="24" name="Rettangolo arrotondato 23"/>
          <p:cNvSpPr/>
          <p:nvPr/>
        </p:nvSpPr>
        <p:spPr>
          <a:xfrm>
            <a:off x="14257759" y="28731442"/>
            <a:ext cx="10729192" cy="7056784"/>
          </a:xfrm>
          <a:prstGeom prst="roundRect">
            <a:avLst/>
          </a:prstGeom>
          <a:solidFill>
            <a:srgbClr val="990033"/>
          </a:solidFill>
        </p:spPr>
        <p:style>
          <a:lnRef idx="1">
            <a:schemeClr val="accent1"/>
          </a:lnRef>
          <a:fillRef idx="3">
            <a:schemeClr val="accent1"/>
          </a:fillRef>
          <a:effectRef idx="2">
            <a:schemeClr val="accent1"/>
          </a:effectRef>
          <a:fontRef idx="minor">
            <a:schemeClr val="lt1"/>
          </a:fontRef>
        </p:style>
        <p:txBody>
          <a:bodyPr rtlCol="0" anchor="ctr"/>
          <a:lstStyle/>
          <a:p>
            <a:pPr algn="just"/>
            <a:r>
              <a:rPr lang="en-US" sz="4000" b="1" dirty="0" smtClean="0"/>
              <a:t>CONCLUSIONS: </a:t>
            </a:r>
            <a:r>
              <a:rPr lang="en-US" sz="4000" dirty="0" smtClean="0"/>
              <a:t>With our study, we confirmed that Tuscany is a high risk area for MS and that prevalence is increasing over time due to incidence that exceeds mortality. Our algorithm based on administrative data can accurately identify patients cohorts. Our future aims are to investigate the geographical distribution of MS in Tuscany and to create an integrated dataset with administrative and clinical data to monitor not only prevalence but also disease care pathways and proxy to outcomes.</a:t>
            </a:r>
            <a:endParaRPr lang="it-IT" sz="4000" dirty="0"/>
          </a:p>
        </p:txBody>
      </p:sp>
    </p:spTree>
  </p:cSld>
  <p:clrMapOvr>
    <a:masterClrMapping/>
  </p:clrMapOvr>
</p:sld>
</file>

<file path=ppt/theme/theme1.xml><?xml version="1.0" encoding="utf-8"?>
<a:theme xmlns:a="http://schemas.openxmlformats.org/drawingml/2006/main" name="Tema di Office">
  <a:themeElements>
    <a:clrScheme name="Personalizzato 1">
      <a:dk1>
        <a:sysClr val="windowText" lastClr="000000"/>
      </a:dk1>
      <a:lt1>
        <a:sysClr val="window" lastClr="FFFFFF"/>
      </a:lt1>
      <a:dk2>
        <a:srgbClr val="1F497D"/>
      </a:dk2>
      <a:lt2>
        <a:srgbClr val="EEECE1"/>
      </a:lt2>
      <a:accent1>
        <a:srgbClr val="C0000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un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274</TotalTime>
  <Words>1160</Words>
  <Application>Microsoft Office PowerPoint</Application>
  <PresentationFormat>Personalizzato</PresentationFormat>
  <Paragraphs>18</Paragraphs>
  <Slides>1</Slides>
  <Notes>0</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Tema di Office</vt:lpstr>
      <vt:lpstr>PREVALENCE OF MULTIPLE SCLEROSIS IN TUSCANY: A STUDY BASED ON VALIDATED ADMINISTRATIVE DATA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PREVALENCE OF MULTIPLE SCLEROSIS IN TUSCANY: A STUDY BASED ON VALIDATED ADMINISTRATIVE DATA</dc:title>
  <dc:creator>Utente</dc:creator>
  <cp:lastModifiedBy>Utente</cp:lastModifiedBy>
  <cp:revision>30</cp:revision>
  <dcterms:created xsi:type="dcterms:W3CDTF">2015-09-07T10:40:28Z</dcterms:created>
  <dcterms:modified xsi:type="dcterms:W3CDTF">2015-09-14T11:58:22Z</dcterms:modified>
</cp:coreProperties>
</file>